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8" r:id="rId2"/>
    <p:sldId id="272" r:id="rId3"/>
    <p:sldId id="285" r:id="rId4"/>
    <p:sldId id="290" r:id="rId5"/>
    <p:sldId id="289" r:id="rId6"/>
    <p:sldId id="292" r:id="rId7"/>
    <p:sldId id="293" r:id="rId8"/>
    <p:sldId id="306" r:id="rId9"/>
    <p:sldId id="307" r:id="rId10"/>
    <p:sldId id="287" r:id="rId11"/>
    <p:sldId id="288" r:id="rId12"/>
    <p:sldId id="300" r:id="rId13"/>
    <p:sldId id="301" r:id="rId14"/>
    <p:sldId id="294" r:id="rId15"/>
    <p:sldId id="296" r:id="rId16"/>
    <p:sldId id="302" r:id="rId17"/>
    <p:sldId id="303" r:id="rId18"/>
    <p:sldId id="286" r:id="rId19"/>
    <p:sldId id="297" r:id="rId20"/>
    <p:sldId id="298" r:id="rId21"/>
    <p:sldId id="299" r:id="rId22"/>
    <p:sldId id="304" r:id="rId23"/>
    <p:sldId id="305" r:id="rId2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24" autoAdjust="0"/>
  </p:normalViewPr>
  <p:slideViewPr>
    <p:cSldViewPr>
      <p:cViewPr>
        <p:scale>
          <a:sx n="100" d="100"/>
          <a:sy n="100" d="100"/>
        </p:scale>
        <p:origin x="-510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2125"/>
          </a:xfrm>
          <a:prstGeom prst="rect">
            <a:avLst/>
          </a:prstGeom>
        </p:spPr>
        <p:txBody>
          <a:bodyPr vert="horz" lIns="92239" tIns="46120" rIns="92239" bIns="461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7988" cy="492125"/>
          </a:xfrm>
          <a:prstGeom prst="rect">
            <a:avLst/>
          </a:prstGeom>
        </p:spPr>
        <p:txBody>
          <a:bodyPr vert="horz" lIns="92239" tIns="46120" rIns="92239" bIns="461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F824248-A77B-4EDF-8259-2E9AFEB4914D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8188"/>
            <a:ext cx="4940300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9" tIns="46120" rIns="92239" bIns="461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689475"/>
            <a:ext cx="5435600" cy="4445000"/>
          </a:xfrm>
          <a:prstGeom prst="rect">
            <a:avLst/>
          </a:prstGeom>
        </p:spPr>
        <p:txBody>
          <a:bodyPr vert="horz" lIns="92239" tIns="46120" rIns="92239" bIns="461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47988" cy="492125"/>
          </a:xfrm>
          <a:prstGeom prst="rect">
            <a:avLst/>
          </a:prstGeom>
        </p:spPr>
        <p:txBody>
          <a:bodyPr vert="horz" lIns="92239" tIns="46120" rIns="92239" bIns="461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380538"/>
            <a:ext cx="2947988" cy="492125"/>
          </a:xfrm>
          <a:prstGeom prst="rect">
            <a:avLst/>
          </a:prstGeom>
        </p:spPr>
        <p:txBody>
          <a:bodyPr vert="horz" lIns="92239" tIns="46120" rIns="92239" bIns="461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560CF29-A60A-4118-A3FC-8A2D92DC0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D15A54-80E5-48F7-AEA9-BBC1325E3B3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66FB89-6E2B-44A0-8A0F-91DEB11A4A46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4B7EAF-F5CB-4D7D-A8CF-D7718545724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51F1D9-2A76-4390-9592-FF9339B0951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88BB91-22E9-4501-AE22-A841E334AE4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9E54F0-F559-4778-8CD6-328463E39B37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618E08-7D19-4ED2-BBBE-15B56CA011B8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8DC525-1769-437B-8D48-0F06EFEC69D0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1F29D6-980C-4418-B367-709B534DC863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84112-CBDD-4A7F-82D2-51D5DBAEFD8C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73DE-B6FF-47B2-BD9C-1785F206F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0A769-4D28-4401-B3A9-F1657D2FDCFA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BC14B-3416-4A35-9088-F005D5204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13B35-B696-44B0-8347-24747DB4CBD3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CD849-B6D1-4D0F-A692-D9E8ECA55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66CFC-85E8-4EF2-8AD4-99A76AA6B9B9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E0901-A7A9-40EC-9866-633556A92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AA2D-D5D9-4CC9-B16D-A727577FB91E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8D0C2-5173-43FF-99F0-EC25099B2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00009-1CB4-40DD-A965-2749EB3CCBCA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92021-95E8-438B-8AD0-24F4AAC88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560E-C16F-401C-B239-DF93B8BF0B28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7C1A6-7CCD-47E9-84B5-03E7853DC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38878-C30D-43FC-86B8-27440107A75F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F8B8-66F0-41F8-8896-6222E6130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E8309-3544-443C-99D0-DEF99A8FBD1E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3F05-BCAF-4D57-BED9-6A19F6166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1650-47FB-47E3-B105-A0943AD05B94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8AB00-3041-43A8-BEF6-D1183220D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A36A3-2125-490B-9966-354DEFF95D2A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E94E-E20E-483F-BF1F-3BE8AF3A0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7B13CF-0652-4275-B72E-3442EB49704E}" type="datetimeFigureOut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779D63-53CD-42B8-90D4-44B3A2643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84200"/>
            <a:ext cx="8534400" cy="55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381000" y="7874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cs typeface="Arial" charset="0"/>
              </a:rPr>
              <a:t>VELLORE CITY MUNICIPAL CORPORATION</a:t>
            </a:r>
            <a:endParaRPr lang="en-IN"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272088"/>
            <a:ext cx="8534400" cy="677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">
              <a:defRPr/>
            </a:pP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PROGRESS REPORT AS ON 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08.05.2020</a:t>
            </a: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b"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 </a:t>
            </a:r>
            <a:endParaRPr lang="en-US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038600"/>
            <a:ext cx="8534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">
              <a:defRPr/>
            </a:pPr>
            <a:r>
              <a:rPr lang="en-US" sz="1600" b="1" dirty="0">
                <a:solidFill>
                  <a:srgbClr val="002060"/>
                </a:solidFill>
              </a:rPr>
              <a:t>UGSS TO VELLORE CITY MUNICIPAL CORPORATION </a:t>
            </a:r>
            <a:endParaRPr lang="en-US" sz="1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445000"/>
            <a:ext cx="853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">
              <a:defRPr/>
            </a:pPr>
            <a:endParaRPr lang="en-US" b="1" dirty="0">
              <a:latin typeface="+mn-lt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990600" y="4648200"/>
            <a:ext cx="678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"/>
            <a:r>
              <a:rPr lang="en-US" altLang="en-US" b="1"/>
              <a:t>UNDER AMRUT 2016-17 PHASE II &amp; III</a:t>
            </a:r>
          </a:p>
        </p:txBody>
      </p:sp>
      <p:pic>
        <p:nvPicPr>
          <p:cNvPr id="2056" name="Picture 5" descr="vello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371600"/>
            <a:ext cx="6629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838200"/>
          <a:ext cx="8610599" cy="4285208"/>
        </p:xfrm>
        <a:graphic>
          <a:graphicData uri="http://schemas.openxmlformats.org/drawingml/2006/table">
            <a:tbl>
              <a:tblPr/>
              <a:tblGrid>
                <a:gridCol w="682829"/>
                <a:gridCol w="2845135"/>
                <a:gridCol w="1138050"/>
                <a:gridCol w="1251856"/>
                <a:gridCol w="1365666"/>
                <a:gridCol w="1327063"/>
              </a:tblGrid>
              <a:tr h="3809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Sl.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Name of Component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Quantity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Completed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Balance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Date of completion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Physical Progress  - </a:t>
                      </a:r>
                      <a:r>
                        <a:rPr lang="en-US" sz="11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Package 1</a:t>
                      </a:r>
                    </a:p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Collection system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Supply / laid  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Supply  /     laid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Sewer lines  ( 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116.282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 is under Progress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31.12.2021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18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UPVC Pipe (200mm)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90.112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72.726  /  40.600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17.386 /  49.512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18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CI Pipe (350 to 700mm)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9.061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0.698  /   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8.363 /  9.061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18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DWC Pipe (200 to 300mm)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17.109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11.334  /  0.271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5.775  /  16.838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2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Total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116.282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 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84.758/  40.871</a:t>
                      </a:r>
                      <a:endParaRPr kumimoji="0" 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31.524/  75.411</a:t>
                      </a:r>
                      <a:endParaRPr lang="en-US" sz="10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Manholes  (Nos.)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4719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31.12.2021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0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Brick work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3531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2252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1279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0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RCC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1188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1188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63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Total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4719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2252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2467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HSC  (Nos.) 21202 </a:t>
                      </a:r>
                      <a:r>
                        <a:rPr kumimoji="0" lang="en-IN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127.212km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21202 </a:t>
                      </a:r>
                      <a:r>
                        <a:rPr kumimoji="0" lang="en-IN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Nos</a:t>
                      </a:r>
                      <a:endParaRPr kumimoji="0" lang="en-IN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254.424 Km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2825 Nos.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100.002 / 23.400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18446 Nos.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154.422  /  231.024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31.12.2021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Pumping Main 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8.145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1.400/0.000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Tahoma" pitchFamily="34" charset="0"/>
                          <a:cs typeface="Tahoma" pitchFamily="34" charset="0"/>
                        </a:rPr>
                        <a:t>6.745/ 8.145</a:t>
                      </a:r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31.12.2021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Road Restoration 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124.427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2.046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122.381</a:t>
                      </a:r>
                    </a:p>
                    <a:p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31.12.2021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80" name="TextBox 8"/>
          <p:cNvSpPr txBox="1">
            <a:spLocks noChangeArrowheads="1"/>
          </p:cNvSpPr>
          <p:nvPr/>
        </p:nvSpPr>
        <p:spPr bwMode="auto">
          <a:xfrm>
            <a:off x="152400" y="76200"/>
            <a:ext cx="8686800" cy="36988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UGSS  to Vellore City Corporation Package - 1</a:t>
            </a:r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457200"/>
          <a:ext cx="8305799" cy="6019895"/>
        </p:xfrm>
        <a:graphic>
          <a:graphicData uri="http://schemas.openxmlformats.org/drawingml/2006/table">
            <a:tbl>
              <a:tblPr/>
              <a:tblGrid>
                <a:gridCol w="495272"/>
                <a:gridCol w="1055145"/>
                <a:gridCol w="639293"/>
                <a:gridCol w="855752"/>
                <a:gridCol w="719836"/>
                <a:gridCol w="882902"/>
                <a:gridCol w="556768"/>
                <a:gridCol w="903382"/>
                <a:gridCol w="762810"/>
                <a:gridCol w="659431"/>
                <a:gridCol w="775208"/>
              </a:tblGrid>
              <a:tr h="27439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Sl.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Name of Component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Quantity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Completed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Balance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Date of completion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Action Plan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5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Target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Achievement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Target</a:t>
                      </a:r>
                    </a:p>
                  </a:txBody>
                  <a:tcPr marL="0" marR="0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Target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Target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II</a:t>
                      </a:r>
                      <a:endParaRPr lang="en-IN" sz="1100" b="1" i="0" u="none" strike="noStrike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Lift </a:t>
                      </a:r>
                      <a:r>
                        <a:rPr lang="en-IN" sz="1100" b="1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station – 1 </a:t>
                      </a:r>
                      <a:r>
                        <a:rPr lang="en-IN" sz="1100" b="1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endParaRPr lang="en-IN" sz="1100" b="1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N" sz="1100" b="1" i="0" u="none" strike="noStrike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  No. Earth</a:t>
                      </a:r>
                      <a:r>
                        <a:rPr lang="en-US" sz="1100" baseline="0" dirty="0" smtClean="0"/>
                        <a:t>  work under progress </a:t>
                      </a:r>
                      <a:endParaRPr lang="en-US" sz="1100" dirty="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9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err="1"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set (</a:t>
                      </a:r>
                      <a:r>
                        <a:rPr lang="en-IN" sz="11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2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Tahoma" pitchFamily="34" charset="0"/>
                          <a:cs typeface="Tahoma" pitchFamily="34" charset="0"/>
                        </a:rPr>
                        <a:t>ii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Pumping main (Km)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0.545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0.545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Tahoma" pitchFamily="34" charset="0"/>
                          <a:cs typeface="Tahoma" pitchFamily="34" charset="0"/>
                        </a:rPr>
                        <a:t>iii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room (</a:t>
                      </a:r>
                      <a:r>
                        <a:rPr lang="en-IN" sz="11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1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Tahoma" pitchFamily="34" charset="0"/>
                          <a:cs typeface="Tahoma" pitchFamily="34" charset="0"/>
                        </a:rPr>
                        <a:t>iv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Status</a:t>
                      </a:r>
                      <a:r>
                        <a:rPr lang="en-IN" sz="11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Power supply (LT/HT Fourth wire /SFM (</a:t>
                      </a:r>
                      <a:r>
                        <a:rPr lang="en-IN" sz="11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1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III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1" i="0" u="none" strike="noStrike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Pumping  Station – 3 </a:t>
                      </a:r>
                      <a:r>
                        <a:rPr lang="en-IN" sz="1100" b="1" i="0" u="none" strike="noStrike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endParaRPr lang="en-IN" sz="1100" b="1" i="0" u="none" strike="noStrike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SPS</a:t>
                      </a:r>
                      <a:r>
                        <a:rPr lang="en-US" sz="1000" b="0" i="0" u="none" strike="noStrike" baseline="0" dirty="0" smtClean="0">
                          <a:latin typeface="Tahoma" pitchFamily="34" charset="0"/>
                          <a:cs typeface="Tahoma" pitchFamily="34" charset="0"/>
                        </a:rPr>
                        <a:t> -4 PCC work completed and fabrication in progress and </a:t>
                      </a:r>
                      <a:r>
                        <a:rPr lang="en-US" sz="10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SPS</a:t>
                      </a:r>
                      <a:r>
                        <a:rPr lang="en-US" sz="1000" b="0" i="0" u="none" strike="noStrike" baseline="0" dirty="0" smtClean="0">
                          <a:latin typeface="Tahoma" pitchFamily="34" charset="0"/>
                          <a:cs typeface="Tahoma" pitchFamily="34" charset="0"/>
                        </a:rPr>
                        <a:t> – 3 &amp; 5 Earth Work Under Progress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err="1"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set (</a:t>
                      </a:r>
                      <a:r>
                        <a:rPr lang="en-IN" sz="11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ii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Pumping main (Km)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7.600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7.600</a:t>
                      </a: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iii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room (</a:t>
                      </a:r>
                      <a:r>
                        <a:rPr lang="en-IN" sz="11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3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iv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Status</a:t>
                      </a:r>
                      <a:r>
                        <a:rPr lang="en-IN" sz="11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Power supply (LT/HT Fourth wire /SFM (</a:t>
                      </a:r>
                      <a:r>
                        <a:rPr lang="en-IN" sz="11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3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52400"/>
          <a:ext cx="8763000" cy="5638802"/>
        </p:xfrm>
        <a:graphic>
          <a:graphicData uri="http://schemas.openxmlformats.org/drawingml/2006/table">
            <a:tbl>
              <a:tblPr/>
              <a:tblGrid>
                <a:gridCol w="293467"/>
                <a:gridCol w="860864"/>
                <a:gridCol w="537196"/>
                <a:gridCol w="460453"/>
                <a:gridCol w="537196"/>
                <a:gridCol w="460453"/>
                <a:gridCol w="1041371"/>
                <a:gridCol w="533400"/>
                <a:gridCol w="2262339"/>
                <a:gridCol w="755435"/>
                <a:gridCol w="1020826"/>
              </a:tblGrid>
              <a:tr h="551051">
                <a:tc gridSpan="1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PACKAGE –1 UGSS SCHEME TO VELLORE MUNICIPAL CORPORATION IN VELLORE DISTRICT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7268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4324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Sl. No.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the Agency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Nos.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Obtained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Balance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Permitting Authority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Details of </a:t>
                      </a:r>
                      <a:b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Permission</a:t>
                      </a:r>
                      <a:b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requested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Date of application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Present Stage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Probable date of obtaining permission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Remarks (Chronological events to be specified)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1136571"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NHAI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Crossings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PD NHAI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Krishnakiri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NH48-In between Green circle and </a:t>
                      </a: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Alamelumangapuram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as Five location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11.04.2019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Preparation of revised drawing as per the P.O letter No NHAI/11013/743 Date 30.04.2019 as per Guidelines is in Progress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30.10.2020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178528"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NHAI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Along the Road 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PD NHAI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Krishnakiri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NH48-In between Green circle to </a:t>
                      </a: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Alamelumangapuram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 1.37 Km in Three location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11.04.2019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Preparation of revised drawing as per the P.O letter No NHAI/11013/743 Date 30.04.2019 as per Guidelines is in Progress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31.10.2020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675608">
                <a:tc rowSpan="3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NATIONAL HIGHWAYS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Crossings 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68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NATIONAL HIGHWAYS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Along the Road 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90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90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90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2257"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79400"/>
          <a:ext cx="8229600" cy="4340198"/>
        </p:xfrm>
        <a:graphic>
          <a:graphicData uri="http://schemas.openxmlformats.org/drawingml/2006/table">
            <a:tbl>
              <a:tblPr/>
              <a:tblGrid>
                <a:gridCol w="209226"/>
                <a:gridCol w="836909"/>
                <a:gridCol w="278970"/>
                <a:gridCol w="278969"/>
                <a:gridCol w="278969"/>
                <a:gridCol w="387191"/>
                <a:gridCol w="2118884"/>
                <a:gridCol w="647965"/>
                <a:gridCol w="1820917"/>
                <a:gridCol w="457200"/>
                <a:gridCol w="914400"/>
              </a:tblGrid>
              <a:tr h="736568">
                <a:tc gridSpan="1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PACKAGE –1 UGSS  SCHEME TO VELLORE MUNICIPAL CORPORATION IN VELLORE DISTRICT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  <a:endParaRPr kumimoji="0" lang="en-I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58649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231137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STATE HIGHWAYS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Along the Road &amp; Crossings</a:t>
                      </a: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7268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4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CLA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17268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PWD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416884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HR &amp; CE DEPARTMENT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279724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FOREST DEPT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7268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REVENUE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0139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RAILWAYS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59033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TNEB</a:t>
                      </a: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–LT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838200"/>
          <a:ext cx="8610599" cy="4538692"/>
        </p:xfrm>
        <a:graphic>
          <a:graphicData uri="http://schemas.openxmlformats.org/drawingml/2006/table">
            <a:tbl>
              <a:tblPr/>
              <a:tblGrid>
                <a:gridCol w="682829"/>
                <a:gridCol w="2845135"/>
                <a:gridCol w="1138050"/>
                <a:gridCol w="1251856"/>
                <a:gridCol w="1365666"/>
                <a:gridCol w="1327063"/>
              </a:tblGrid>
              <a:tr h="3809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Sl.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Name of Component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Quantity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Completed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Balance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Date of completion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Physical Progress  - </a:t>
                      </a:r>
                      <a:r>
                        <a:rPr lang="en-US" sz="11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Package 2</a:t>
                      </a:r>
                    </a:p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Collection system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Supply / laid  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Supply  /     laid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Sewer lines  ( 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93.119 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 is under Progress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31.12.2021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18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UPVC Pipe (200mm)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64.212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47.430  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  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25.246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16.782  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  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38.966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18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CI Pipe (350 to 700mm)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10.517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1.302  /  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9.215  /  10.517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18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DWC Pipe (200 to 300mm)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18.390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7.974  /  0.553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10.416  /  17.837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2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Total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93.119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48.666 / 23.720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Tahoma" pitchFamily="34" charset="0"/>
                          <a:cs typeface="Tahoma" pitchFamily="34" charset="0"/>
                        </a:rPr>
                        <a:t>44.453/ 69.399</a:t>
                      </a:r>
                      <a:endParaRPr lang="en-US" sz="1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Manholes  (Nos.)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3930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31.12.2021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0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Brick work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2799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1611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1188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0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RCC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1131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1131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77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Total</a:t>
                      </a:r>
                    </a:p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3930</a:t>
                      </a:r>
                      <a:endParaRPr kumimoji="0" 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1611</a:t>
                      </a:r>
                      <a:endParaRPr kumimoji="0" 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2319</a:t>
                      </a:r>
                      <a:endParaRPr kumimoji="0" 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HSC  (Nos.) 22068 Nos. 132.408km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22068 Nos.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264.816km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1047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Nos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57.558  / 12.100</a:t>
                      </a:r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21021 Nos.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207.258  /  252.716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31.12.2021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Pumping Main 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6.285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Tahoma" pitchFamily="34" charset="0"/>
                          <a:cs typeface="Tahoma" pitchFamily="34" charset="0"/>
                        </a:rPr>
                        <a:t>6.285</a:t>
                      </a:r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31.12.2021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Road Restoration 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99.404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4.500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94.904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31.12.2021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4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83" name="TextBox 8"/>
          <p:cNvSpPr txBox="1">
            <a:spLocks noChangeArrowheads="1"/>
          </p:cNvSpPr>
          <p:nvPr/>
        </p:nvSpPr>
        <p:spPr bwMode="auto">
          <a:xfrm>
            <a:off x="152400" y="76200"/>
            <a:ext cx="8686800" cy="36988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UGSS  to Vellore City Corporation Package - 2</a:t>
            </a:r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457200"/>
          <a:ext cx="8305799" cy="5456015"/>
        </p:xfrm>
        <a:graphic>
          <a:graphicData uri="http://schemas.openxmlformats.org/drawingml/2006/table">
            <a:tbl>
              <a:tblPr/>
              <a:tblGrid>
                <a:gridCol w="495272"/>
                <a:gridCol w="1055145"/>
                <a:gridCol w="639293"/>
                <a:gridCol w="855752"/>
                <a:gridCol w="719836"/>
                <a:gridCol w="857238"/>
                <a:gridCol w="582432"/>
                <a:gridCol w="903382"/>
                <a:gridCol w="762810"/>
                <a:gridCol w="659431"/>
                <a:gridCol w="775208"/>
              </a:tblGrid>
              <a:tr h="27439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Sl.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Name of Component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Quantity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Completed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Balance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Date of completion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Action Plan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5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Target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Achievement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Target</a:t>
                      </a:r>
                    </a:p>
                  </a:txBody>
                  <a:tcPr marL="0" marR="0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Target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Target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II</a:t>
                      </a:r>
                      <a:endParaRPr lang="en-IN" sz="1100" b="1" i="0" u="none" strike="noStrike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Lift </a:t>
                      </a:r>
                      <a:r>
                        <a:rPr lang="en-IN" sz="1100" b="1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station – 6 </a:t>
                      </a:r>
                      <a:r>
                        <a:rPr lang="en-IN" sz="1100" b="1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endParaRPr lang="en-IN" sz="1100" b="1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N" sz="1100" b="1" i="0" u="none" strike="noStrike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No. Concrete work in progress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9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err="1"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set (</a:t>
                      </a:r>
                      <a:r>
                        <a:rPr lang="en-IN" sz="11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12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12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Tahoma" pitchFamily="34" charset="0"/>
                          <a:cs typeface="Tahoma" pitchFamily="34" charset="0"/>
                        </a:rPr>
                        <a:t>ii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Pumping main (Km)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1.390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1.390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Tahoma" pitchFamily="34" charset="0"/>
                          <a:cs typeface="Tahoma" pitchFamily="34" charset="0"/>
                        </a:rPr>
                        <a:t>iii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room (</a:t>
                      </a:r>
                      <a:r>
                        <a:rPr lang="en-IN" sz="11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Tahoma" pitchFamily="34" charset="0"/>
                          <a:cs typeface="Tahoma" pitchFamily="34" charset="0"/>
                        </a:rPr>
                        <a:t>iv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Status</a:t>
                      </a:r>
                      <a:r>
                        <a:rPr lang="en-IN" sz="11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Power supply (LT/HT Fourth wire /SFM (</a:t>
                      </a:r>
                      <a:r>
                        <a:rPr lang="en-IN" sz="11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87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III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1" i="0" u="none" strike="noStrike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Pumping  Station – 2 </a:t>
                      </a:r>
                      <a:r>
                        <a:rPr lang="en-IN" sz="1100" b="1" i="0" u="none" strike="noStrike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endParaRPr lang="en-IN" sz="1100" b="1" i="0" u="none" strike="noStrike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1 No. Earth work under progress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err="1"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set (</a:t>
                      </a:r>
                      <a:r>
                        <a:rPr lang="en-IN" sz="11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ii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Pumping main (Km)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4.895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4.895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iii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room (</a:t>
                      </a:r>
                      <a:r>
                        <a:rPr lang="en-IN" sz="11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iv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Status</a:t>
                      </a:r>
                      <a:r>
                        <a:rPr lang="en-IN" sz="11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Power supply (LT/HT Fourth wire /SFM (</a:t>
                      </a:r>
                      <a:r>
                        <a:rPr lang="en-IN" sz="11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279400"/>
          <a:ext cx="8763000" cy="6023204"/>
        </p:xfrm>
        <a:graphic>
          <a:graphicData uri="http://schemas.openxmlformats.org/drawingml/2006/table">
            <a:tbl>
              <a:tblPr/>
              <a:tblGrid>
                <a:gridCol w="293467"/>
                <a:gridCol w="860864"/>
                <a:gridCol w="537196"/>
                <a:gridCol w="460453"/>
                <a:gridCol w="537196"/>
                <a:gridCol w="663624"/>
                <a:gridCol w="1066800"/>
                <a:gridCol w="762000"/>
                <a:gridCol w="1805139"/>
                <a:gridCol w="755435"/>
                <a:gridCol w="1020826"/>
              </a:tblGrid>
              <a:tr h="571403">
                <a:tc gridSpan="1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PACKAGE –2  UGSS SCHEME TO VELLORE MUNICIPAL CORPORATION IN VELLORE DISTRICT</a:t>
                      </a:r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7268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4324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Sl. No.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the Agency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Nos.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Obtained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Balance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Permitting Authority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Details of </a:t>
                      </a:r>
                      <a:b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Permission</a:t>
                      </a:r>
                      <a:b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requested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Date of application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Present Stage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Probable date of obtaining permission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Remarks (Chronological events to be specified)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1028861"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NHAI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Crossings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PD NHAI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Krishnagiri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NH48 AT </a:t>
                      </a: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Shanpakkam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11.04.2019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Preparation of revised drawing as per the P.O letter No NHAI/11013/743 Date 30.04.2019 as per Guidelines is in Progress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31.10.2020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843248"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NHAI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Along the Road 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PD NHAI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Krishnagiri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NH48 AT </a:t>
                      </a: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Shanpakkam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 480m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11.04.2019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Preparation of revised drawing as per the P.O letter No NHAI/11013/743 Date 30.04.2019 as per Guidelines is in Progress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31.10.2020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930503"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NATIONAL HIGHWAYS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Crossings 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1.Sainathapuram </a:t>
                      </a: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Nalla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2.Virupachapuram near School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1447800"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NATIONAL HIGHWAYS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Along the Road 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No for 2.20Km 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No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ADE Vellore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NH 38 in between</a:t>
                      </a:r>
                    </a:p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Sainathapuram</a:t>
                      </a:r>
                      <a:endParaRPr kumimoji="0" lang="en-I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and </a:t>
                      </a:r>
                      <a:r>
                        <a:rPr kumimoji="0" lang="en-I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valpadi</a:t>
                      </a: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an 1.00Km</a:t>
                      </a:r>
                    </a:p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2.NH 38 near</a:t>
                      </a:r>
                    </a:p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Koil</a:t>
                      </a: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to Bishop</a:t>
                      </a:r>
                    </a:p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Dvaid</a:t>
                      </a: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Nagar 1.20Km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11.04.2019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Preparation of revised drawing as per ADE Vellore letter No 20/2019 Date 18.04.2019 as per Guidelines is in Progress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31.08.2020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79400"/>
          <a:ext cx="8229600" cy="5384737"/>
        </p:xfrm>
        <a:graphic>
          <a:graphicData uri="http://schemas.openxmlformats.org/drawingml/2006/table">
            <a:tbl>
              <a:tblPr/>
              <a:tblGrid>
                <a:gridCol w="209226"/>
                <a:gridCol w="836909"/>
                <a:gridCol w="278970"/>
                <a:gridCol w="278969"/>
                <a:gridCol w="278969"/>
                <a:gridCol w="783957"/>
                <a:gridCol w="1722118"/>
                <a:gridCol w="647965"/>
                <a:gridCol w="1820917"/>
                <a:gridCol w="609600"/>
                <a:gridCol w="762000"/>
              </a:tblGrid>
              <a:tr h="736568">
                <a:tc gridSpan="1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PACKAGE –2  UGSS SCHEME TO VELLORE MUNICIPAL CORPORATION IN VELLORE DISTRICT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  <a:endParaRPr kumimoji="0" lang="en-I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58649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615569"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STATE HIGHWAYS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a)Along the Road &amp;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b) Crossings</a:t>
                      </a: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1No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1Km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1No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1Km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ADE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Katpadi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Vellore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SH-207 1No 1Km in between Baby Residency to Tollgate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11.04.2019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Preparation of received drawing as per instruction of the  ADE is in Progress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31.08.2020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6155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3No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3No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ADE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Katpadi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Vellore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SH-207 3No  in between Anna Nagar Main Road and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Virupatchipuram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11.04.2019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033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4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CLA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41652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PWD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EE PWD Irrigation Vellore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Across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Palar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River for a laying of 570m for pipe carrying Bridge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11.04.2019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Approval awaited from the EE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31.08.2020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416884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HR &amp; CE DEPARTMENT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279724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FOREST DEPT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59033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REVENUE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0139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RAILWAYS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Crossing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Divesional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Manager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Trichy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Crossing in between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Chinna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Allpuram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and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Venkatapuram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11.04.2019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Approval Awaited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31.08.2020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59033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TNEB</a:t>
                      </a: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–LT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800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ASI 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10.193 KM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1No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10.193 KM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1No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Superindenting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Archaeologist, 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St.George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, Fort  Chennai-18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Burma Colony Near Vellore Fort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16.04.2019</a:t>
                      </a:r>
                    </a:p>
                  </a:txBody>
                  <a:tcPr marL="5048" marR="5048" marT="504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Joint Inspection by ASI on 04.06.2019</a:t>
                      </a:r>
                    </a:p>
                  </a:txBody>
                  <a:tcPr marL="5048" marR="5048" marT="5048" marB="0" anchor="ctr" horzOverflow="overflow"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31.08.2020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9400" y="107950"/>
          <a:ext cx="8636000" cy="5886450"/>
        </p:xfrm>
        <a:graphic>
          <a:graphicData uri="http://schemas.openxmlformats.org/drawingml/2006/table">
            <a:tbl>
              <a:tblPr/>
              <a:tblGrid>
                <a:gridCol w="254908"/>
                <a:gridCol w="2739630"/>
                <a:gridCol w="809414"/>
                <a:gridCol w="227733"/>
                <a:gridCol w="140145"/>
                <a:gridCol w="634515"/>
                <a:gridCol w="679186"/>
                <a:gridCol w="708743"/>
                <a:gridCol w="395288"/>
                <a:gridCol w="864344"/>
                <a:gridCol w="1182094"/>
              </a:tblGrid>
              <a:tr h="42672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Name of Scheme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AMRUT –</a:t>
                      </a:r>
                      <a:r>
                        <a:rPr lang="en-IN" sz="15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2016-17 </a:t>
                      </a:r>
                      <a:r>
                        <a:rPr lang="en-IN" sz="15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UGSS TO Vellore</a:t>
                      </a:r>
                      <a:r>
                        <a:rPr lang="en-IN" sz="15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City Municipal Corporation – Phase III</a:t>
                      </a:r>
                      <a:endParaRPr lang="en-IN" sz="15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06619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/>
                        </a:rPr>
                        <a:t>1.</a:t>
                      </a:r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 smtClean="0">
                          <a:latin typeface="Tahoma"/>
                        </a:rPr>
                        <a:t>Population </a:t>
                      </a:r>
                      <a:r>
                        <a:rPr lang="en-IN" sz="900" b="0" i="0" u="none" strike="noStrike" dirty="0">
                          <a:latin typeface="Tahoma"/>
                        </a:rPr>
                        <a:t>and Requirement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Population </a:t>
                      </a: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Benefited (</a:t>
                      </a:r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in Lakhs)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Sewage  </a:t>
                      </a:r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in MLD </a:t>
                      </a:r>
                      <a:r>
                        <a:rPr lang="en-IN" sz="900" b="0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25507">
                <a:tc vMerge="1"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Present </a:t>
                      </a: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(2020)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Inter (2035)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Ultimate </a:t>
                      </a: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(2050)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Inter </a:t>
                      </a: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(2035)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Ultimate </a:t>
                      </a: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(2050)</a:t>
                      </a:r>
                      <a:r>
                        <a:rPr lang="en-IN" sz="900" b="0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507">
                <a:tc vMerge="1"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2075" indent="0" algn="ctr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1.88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92075" indent="0" algn="ctr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2.59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2075" indent="0" algn="ctr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3.53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ctr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28.53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ctr" defTabSz="914400" rtl="0" eaLnBrk="1" fontAlgn="t" latinLnBrk="0" hangingPunct="1"/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38.84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07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/>
                        </a:rPr>
                        <a:t>2</a:t>
                      </a:r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latin typeface="Tahoma"/>
                        </a:rPr>
                        <a:t>Administrative </a:t>
                      </a:r>
                      <a:r>
                        <a:rPr lang="en-IN" sz="900" b="0" i="0" u="none" strike="noStrike" dirty="0" smtClean="0">
                          <a:latin typeface="Tahoma"/>
                        </a:rPr>
                        <a:t>Sanction with amount</a:t>
                      </a:r>
                      <a:endParaRPr lang="en-IN" sz="9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92075" indent="0" algn="l" fontAlgn="t"/>
                      <a:r>
                        <a:rPr lang="nn-NO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G.O. (Ms) No. </a:t>
                      </a:r>
                      <a:r>
                        <a:rPr lang="nn-NO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 </a:t>
                      </a:r>
                      <a:r>
                        <a:rPr lang="nn-NO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MA&amp;WS (MA2) dept.,</a:t>
                      </a:r>
                      <a:r>
                        <a:rPr lang="nn-NO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dt. 22.01.2018</a:t>
                      </a:r>
                      <a:r>
                        <a:rPr lang="nn-NO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For </a:t>
                      </a:r>
                      <a:r>
                        <a:rPr lang="nn-NO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Rs. 29377.00</a:t>
                      </a:r>
                      <a:r>
                        <a:rPr lang="nn-NO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Lakh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>
                          <a:latin typeface="Tahoma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latin typeface="Tahoma"/>
                        </a:rPr>
                        <a:t>Technical </a:t>
                      </a:r>
                      <a:r>
                        <a:rPr lang="en-IN" sz="900" b="0" i="0" u="none" strike="noStrike" dirty="0" smtClean="0">
                          <a:latin typeface="Tahoma"/>
                        </a:rPr>
                        <a:t>Sanction with</a:t>
                      </a:r>
                      <a:r>
                        <a:rPr lang="en-IN" sz="900" b="0" i="0" u="none" strike="noStrike" baseline="0" dirty="0" smtClean="0">
                          <a:latin typeface="Tahoma"/>
                        </a:rPr>
                        <a:t> amount</a:t>
                      </a:r>
                      <a:endParaRPr lang="en-IN" sz="9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92075" indent="0" algn="l" fontAlgn="t"/>
                      <a:r>
                        <a:rPr lang="fr-FR" sz="9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Roc.No</a:t>
                      </a:r>
                      <a:r>
                        <a:rPr lang="fr-FR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No. 4659/ 2018</a:t>
                      </a:r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/DO1 Date. 29.05.2018 </a:t>
                      </a:r>
                      <a:r>
                        <a:rPr lang="fr-FR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 Rs. 30500.00</a:t>
                      </a:r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fr-FR" sz="9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</a:t>
                      </a:r>
                      <a:r>
                        <a:rPr lang="fr-FR" sz="9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akh</a:t>
                      </a:r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, The </a:t>
                      </a:r>
                      <a:r>
                        <a:rPr lang="fr-FR" sz="9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Chief</a:t>
                      </a:r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fr-FR" sz="9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Engineer</a:t>
                      </a:r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O/o the </a:t>
                      </a:r>
                      <a:r>
                        <a:rPr lang="fr-FR" sz="9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Commissioner</a:t>
                      </a:r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Municipal Administration, </a:t>
                      </a:r>
                      <a:r>
                        <a:rPr lang="fr-FR" sz="9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Chennai</a:t>
                      </a:r>
                      <a:endParaRPr lang="fr-FR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/>
                        </a:rPr>
                        <a:t>4</a:t>
                      </a:r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 smtClean="0">
                          <a:latin typeface="Tahoma"/>
                        </a:rPr>
                        <a:t>Date of </a:t>
                      </a:r>
                      <a:r>
                        <a:rPr lang="en-IN" sz="900" b="0" i="0" u="none" strike="noStrike" dirty="0">
                          <a:latin typeface="Tahoma"/>
                        </a:rPr>
                        <a:t>Work Order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Technical Evaluation  report placed before ADB for NOC  .</a:t>
                      </a:r>
                      <a:r>
                        <a:rPr lang="en-IN" sz="900" b="0" i="0" u="none" strike="noStrike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Tender Award Committee  Approved on 29.01.2019. Revised PBER ADB through TNUIFSL for Final NOC on 01-02-2019.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LOA Issued on 14.02.2019,Work order issued on 04.03.2019.</a:t>
                      </a:r>
                      <a:endParaRPr lang="en-IN" sz="9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0" i="0" u="none" strike="noStrik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73613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/>
                        </a:rPr>
                        <a:t>5</a:t>
                      </a:r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 smtClean="0">
                          <a:latin typeface="Tahoma"/>
                        </a:rPr>
                        <a:t>Agreement No. /date / Value </a:t>
                      </a:r>
                      <a:r>
                        <a:rPr lang="en-IN" sz="900" b="0" i="0" u="none" strike="noStrike" dirty="0">
                          <a:latin typeface="Tahoma"/>
                        </a:rPr>
                        <a:t>&amp; Period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92075" indent="0" algn="l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Agreement No: 4/2018-19 </a:t>
                      </a: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dt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04.03.2019 </a:t>
                      </a:r>
                    </a:p>
                    <a:p>
                      <a:pPr marL="92075" indent="0" algn="l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Rs. 299,92,42,000.00. </a:t>
                      </a:r>
                    </a:p>
                    <a:p>
                      <a:pPr marL="92075" indent="0" algn="l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 Month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92075" indent="0" algn="ctr" fontAlgn="t"/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25507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/>
                        </a:rPr>
                        <a:t>6</a:t>
                      </a:r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latin typeface="Tahoma"/>
                        </a:rPr>
                        <a:t>Date of Commencement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92075" indent="0" algn="ctr" fontAlgn="t"/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04.03.2019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92075" indent="0" algn="ctr" fontAlgn="t"/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60293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/>
                        </a:rPr>
                        <a:t>7</a:t>
                      </a:r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latin typeface="Tahoma"/>
                        </a:rPr>
                        <a:t>Name of </a:t>
                      </a:r>
                      <a:r>
                        <a:rPr lang="en-IN" sz="900" b="0" i="0" u="none" strike="noStrike" dirty="0" smtClean="0">
                          <a:latin typeface="Tahoma"/>
                        </a:rPr>
                        <a:t> the  Contractor</a:t>
                      </a:r>
                      <a:endParaRPr lang="en-IN" sz="9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92075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M/S</a:t>
                      </a:r>
                      <a:r>
                        <a:rPr lang="en-IN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Larsen Toubro Limited, Chennai.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92075" indent="0" algn="l" fontAlgn="t"/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9061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/>
                        </a:rPr>
                        <a:t>8</a:t>
                      </a:r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 smtClean="0">
                          <a:latin typeface="Tahoma"/>
                        </a:rPr>
                        <a:t>Target date for completion </a:t>
                      </a:r>
                      <a:endParaRPr lang="en-IN" sz="9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31.03.2022</a:t>
                      </a:r>
                      <a:endParaRPr lang="en-US" sz="900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52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/>
                        </a:rPr>
                        <a:t>9</a:t>
                      </a:r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 smtClean="0">
                          <a:latin typeface="Tahoma"/>
                        </a:rPr>
                        <a:t>Expected</a:t>
                      </a:r>
                      <a:r>
                        <a:rPr lang="en-IN" sz="900" b="0" i="0" u="none" strike="noStrike" baseline="0" dirty="0" smtClean="0">
                          <a:latin typeface="Tahoma"/>
                        </a:rPr>
                        <a:t> date for completion </a:t>
                      </a:r>
                      <a:endParaRPr lang="en-IN" sz="9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92075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+mn-cs"/>
                        </a:rPr>
                        <a:t>31.03.2022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5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/>
                        </a:rPr>
                        <a:t>11</a:t>
                      </a:r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latin typeface="Tahoma"/>
                        </a:rPr>
                        <a:t>Description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Grant  </a:t>
                      </a:r>
                      <a:r>
                        <a:rPr lang="en-IN" sz="900" b="1" i="0" u="none" strike="noStrike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GOI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GOTN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(Cr)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Own</a:t>
                      </a:r>
                      <a:r>
                        <a:rPr lang="en-IN" sz="9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fund (</a:t>
                      </a:r>
                      <a:r>
                        <a:rPr lang="en-IN" sz="900" b="1" i="0" u="none" strike="noStrike" baseline="0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ULB</a:t>
                      </a:r>
                      <a:r>
                        <a:rPr lang="en-IN" sz="9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9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ADB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IN" sz="900" b="1" i="0" u="none" strike="noStrike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TUFIDCO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  </a:t>
                      </a:r>
                      <a:r>
                        <a:rPr lang="en-IN" sz="900" b="1" i="0" u="none" strike="noStrike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TNUIFSL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loan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latin typeface="Tahoma"/>
                        </a:rPr>
                        <a:t>Fund Tie up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124.13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49.65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29.38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90.61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293.77</a:t>
                      </a:r>
                      <a:r>
                        <a:rPr lang="en-IN" sz="1100" b="1" i="0" u="none" strike="noStrike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</a:t>
                      </a:r>
                      <a:r>
                        <a:rPr lang="en-IN" sz="1100" b="1" i="0" u="none" strike="noStrike" baseline="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cr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Funds Received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--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--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--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--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--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Balance to be received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--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--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--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--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--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Budget 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2018-19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="0" i="0" u="none" strike="noStrike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Expenditure incurred up to  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31.03.2019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1499.62 </a:t>
                      </a:r>
                      <a:r>
                        <a:rPr lang="en-IN" sz="900" b="0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Lakhs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="0" i="0" u="none" strike="noStrike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Expenditure during 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2019-20,2020-2021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4557.85 </a:t>
                      </a:r>
                      <a:r>
                        <a:rPr lang="en-IN" sz="900" b="0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Lakhs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&amp; 484.70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IN" sz="900" b="0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Lakhs</a:t>
                      </a: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 rtl="0" fontAlgn="ctr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="0" i="0" u="none" strike="noStrike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Cumulative Expenditure as on 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6542.37 </a:t>
                      </a:r>
                      <a:r>
                        <a:rPr lang="en-IN" sz="900" b="0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Lakhs</a:t>
                      </a: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 rtl="0" fontAlgn="ctr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="0" i="0" u="none" strike="noStrike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/>
                        </a:rPr>
                        <a:t>12</a:t>
                      </a:r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Overall Physical Progress </a:t>
                      </a: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(as</a:t>
                      </a:r>
                      <a:r>
                        <a:rPr lang="en-IN" sz="900" b="0" i="0" u="none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on </a:t>
                      </a:r>
                      <a:r>
                        <a:rPr lang="en-IN" sz="900" b="0" i="0" u="none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baseline="0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Upto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31.03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.2020</a:t>
                      </a:r>
                      <a:endParaRPr lang="en-IN" sz="900" b="0" i="0" u="none" strike="noStrike" baseline="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rtl="0" fontAlgn="ctr"/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20.15%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During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this week </a:t>
                      </a:r>
                    </a:p>
                    <a:p>
                      <a:pPr algn="ctr" rtl="0" fontAlgn="ctr"/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Upto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rtl="0" fontAlgn="ctr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20.15%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="0" i="0" u="none" strike="noStrike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/>
                        </a:rPr>
                        <a:t>13</a:t>
                      </a:r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Overall Financial Progress </a:t>
                      </a: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(as</a:t>
                      </a:r>
                      <a:r>
                        <a:rPr lang="en-IN" sz="900" b="0" i="0" u="none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on </a:t>
                      </a:r>
                      <a:r>
                        <a:rPr lang="en-IN" sz="900" b="0" i="0" u="none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baseline="0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Upto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31.03.2020</a:t>
                      </a:r>
                      <a:endParaRPr lang="en-IN" sz="900" b="0" i="0" u="none" strike="noStrike" baseline="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rtl="0" fontAlgn="ctr"/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20.20%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During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this week </a:t>
                      </a:r>
                      <a:endParaRPr lang="en-IN" sz="900" b="0" i="0" u="none" strike="noStrike" baseline="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rtl="0" fontAlgn="ctr"/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1.61%</a:t>
                      </a:r>
                      <a:endParaRPr lang="en-IN" sz="900" b="0" i="0" u="none" strike="noStrike" baseline="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Upto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rtl="0" fontAlgn="ctr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21.81%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="0" i="0" u="none" strike="noStrike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685800"/>
          <a:ext cx="8762999" cy="4311611"/>
        </p:xfrm>
        <a:graphic>
          <a:graphicData uri="http://schemas.openxmlformats.org/drawingml/2006/table">
            <a:tbl>
              <a:tblPr/>
              <a:tblGrid>
                <a:gridCol w="350639"/>
                <a:gridCol w="1554361"/>
                <a:gridCol w="907215"/>
                <a:gridCol w="1150185"/>
                <a:gridCol w="816516"/>
                <a:gridCol w="665209"/>
                <a:gridCol w="731086"/>
                <a:gridCol w="1023520"/>
                <a:gridCol w="655981"/>
                <a:gridCol w="908287"/>
              </a:tblGrid>
              <a:tr h="489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Sl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 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Name of the work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Physical Progress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Financial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Progress in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lakh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Scheduled date of completion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Qty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(KM)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Progress          up to                      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(KM)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Balance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(KM)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Cost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Lakhs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Expenditure up to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08.05.2020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Lakhs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Collection system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 is under Progress</a:t>
                      </a:r>
                      <a:r>
                        <a:rPr kumimoji="0" lang="en-I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Sewer lines(km)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281.164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52.65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228.51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20.15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29992.42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6542.37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21.81%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31.03.2022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Manholes (Nos.)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11494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9085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House Service Connection (Nos.)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27682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Pumping station(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Nos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No.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Earth work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under progress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Lifting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station(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Nos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 No.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Earth work in Progress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Pumping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Main(km)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6.965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Nil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6.965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Road Restoration(Km)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288.129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8.705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279.42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67" name="TextBox 8"/>
          <p:cNvSpPr txBox="1">
            <a:spLocks noChangeArrowheads="1"/>
          </p:cNvSpPr>
          <p:nvPr/>
        </p:nvSpPr>
        <p:spPr bwMode="auto">
          <a:xfrm>
            <a:off x="152400" y="76200"/>
            <a:ext cx="8686800" cy="36988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</a:t>
            </a:r>
            <a:r>
              <a:rPr lang="en-US" sz="1600" b="1"/>
              <a:t>AMRUT 2016-17 </a:t>
            </a:r>
            <a:r>
              <a:rPr lang="en-IN" sz="16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UGSS TO Vellore City Municipal Corporation - Phase-III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  -  Abstract</a:t>
            </a:r>
            <a:endParaRPr lang="en-IN" sz="16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9400" y="247650"/>
          <a:ext cx="8636000" cy="6457946"/>
        </p:xfrm>
        <a:graphic>
          <a:graphicData uri="http://schemas.openxmlformats.org/drawingml/2006/table">
            <a:tbl>
              <a:tblPr/>
              <a:tblGrid>
                <a:gridCol w="254908"/>
                <a:gridCol w="2739630"/>
                <a:gridCol w="809414"/>
                <a:gridCol w="227733"/>
                <a:gridCol w="108515"/>
                <a:gridCol w="666145"/>
                <a:gridCol w="679186"/>
                <a:gridCol w="366928"/>
                <a:gridCol w="341815"/>
                <a:gridCol w="395288"/>
                <a:gridCol w="323548"/>
                <a:gridCol w="540796"/>
                <a:gridCol w="1182094"/>
              </a:tblGrid>
              <a:tr h="46046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Scheme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AMRUT –</a:t>
                      </a:r>
                      <a:r>
                        <a:rPr lang="en-IN" sz="15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2016-17 </a:t>
                      </a:r>
                      <a:r>
                        <a:rPr lang="en-IN" sz="15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UGSS TO Vellore</a:t>
                      </a:r>
                      <a:r>
                        <a:rPr lang="en-IN" sz="15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City Municipal Corporation – Phase II</a:t>
                      </a:r>
                      <a:endParaRPr lang="en-IN" sz="15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43254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Population </a:t>
                      </a:r>
                      <a:r>
                        <a:rPr lang="en-IN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and Requirement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Population </a:t>
                      </a: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Benefited (</a:t>
                      </a:r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 Lakhs)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Sewage  </a:t>
                      </a:r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 MLD </a:t>
                      </a:r>
                      <a:r>
                        <a:rPr lang="en-IN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68835">
                <a:tc vMerge="1"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Present </a:t>
                      </a: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(2020)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 (2035)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Ultimate </a:t>
                      </a: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(2050)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 </a:t>
                      </a: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(2035)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l" defTabSz="914400" rtl="0" eaLnBrk="1" fontAlgn="t" latinLnBrk="0" hangingPunct="1"/>
                      <a:r>
                        <a:rPr lang="en-IN" sz="11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Ultimate </a:t>
                      </a:r>
                      <a:r>
                        <a:rPr lang="en-IN" sz="11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(2050)</a:t>
                      </a:r>
                      <a:r>
                        <a:rPr lang="en-IN" sz="11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254">
                <a:tc vMerge="1"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2075" indent="0" algn="ctr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2.62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92075" indent="0" algn="ctr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3.36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92075" indent="0" algn="ctr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4.33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2075" indent="0" algn="ctr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36.99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ctr" defTabSz="914400" rtl="0" eaLnBrk="1" fontAlgn="t" latinLnBrk="0" hangingPunct="1"/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47.70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Administrative </a:t>
                      </a:r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Sanction with amount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G.O.(2D) No.52 MA&amp;WS (MC6) dept., </a:t>
                      </a:r>
                      <a:r>
                        <a:rPr lang="en-US" sz="900" b="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dt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17-08-2017   Rs.343.69Cr.s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573017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Technical </a:t>
                      </a:r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Sanction with</a:t>
                      </a:r>
                      <a:r>
                        <a:rPr lang="en-IN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amount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marL="92075" indent="0" algn="l" fontAlgn="t"/>
                      <a:r>
                        <a:rPr lang="fr-FR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Roc. No. 18281/ 2017/</a:t>
                      </a:r>
                      <a:r>
                        <a:rPr lang="fr-FR" sz="9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DO1</a:t>
                      </a:r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fr-FR" sz="9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dt</a:t>
                      </a:r>
                      <a:r>
                        <a:rPr lang="fr-FR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17.11.2017</a:t>
                      </a:r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fr-FR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For Package</a:t>
                      </a:r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No.1 – Rs. 15100.00 </a:t>
                      </a:r>
                      <a:r>
                        <a:rPr lang="fr-FR" sz="9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lakh</a:t>
                      </a:r>
                      <a:endParaRPr lang="fr-FR" sz="900" b="0" i="0" u="none" strike="noStrike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2075" indent="0" algn="l" fontAlgn="t"/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</a:t>
                      </a:r>
                      <a:r>
                        <a:rPr lang="fr-FR" sz="9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Chief</a:t>
                      </a:r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fr-FR" sz="9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Engineer</a:t>
                      </a:r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Office of </a:t>
                      </a:r>
                      <a:r>
                        <a:rPr lang="fr-FR" sz="9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Commissioner</a:t>
                      </a:r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    Package No.2 – Rs.  17560.00 </a:t>
                      </a:r>
                      <a:r>
                        <a:rPr lang="fr-FR" sz="9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lakh</a:t>
                      </a:r>
                      <a:endParaRPr lang="fr-FR" sz="900" b="0" i="0" u="none" strike="noStrike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2075" indent="0" algn="l" fontAlgn="t"/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Municipal Administration, </a:t>
                      </a:r>
                      <a:r>
                        <a:rPr lang="fr-FR" sz="9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Chennai</a:t>
                      </a:r>
                      <a:r>
                        <a:rPr lang="fr-FR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– 5.             Package No.3 – Rs.   6850.00 </a:t>
                      </a:r>
                      <a:r>
                        <a:rPr lang="fr-FR" sz="9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lakh</a:t>
                      </a:r>
                      <a:endParaRPr lang="fr-FR" sz="900" b="0" i="0" u="none" strike="noStrike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92075" indent="0" algn="l" fontAlgn="t"/>
                      <a:endParaRPr lang="fr-FR" sz="900" b="0" i="0" u="none" strike="noStrike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243242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Date of </a:t>
                      </a:r>
                      <a:r>
                        <a:rPr lang="en-IN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 Order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Package</a:t>
                      </a:r>
                      <a:r>
                        <a:rPr lang="en-IN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1-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Technical Evaluation  report placed before ADB for NOC 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Tender award committee Approved on 18.12.2018 o/o CMA office.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LOA issued on  19.12.2018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 Order Issued on 07.01.2019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Package</a:t>
                      </a:r>
                      <a:r>
                        <a:rPr lang="en-IN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2-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Technical Evaluation  report placed before ADB for NOC 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Tender award committee Approved on 18.12.2018 o/o CMA office.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LOA issued on  19.12.2018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 Order Issued on 07.01.2019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0" i="0" u="none" strike="noStrik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Package</a:t>
                      </a:r>
                      <a:r>
                        <a:rPr lang="en-IN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3- STP, 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Technical Evaluation  report placed before ADB for NOC 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Tender award committee Approved on 18.12.2018 o/o CMA office.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LOA issued on  19.12.2018</a:t>
                      </a:r>
                    </a:p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 Order Issued on 07.01.2019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573017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Agreement No. /date / Value </a:t>
                      </a:r>
                      <a:r>
                        <a:rPr lang="en-IN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&amp; Period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2075" indent="0" algn="ctr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Agreement No: 1/2018-19 </a:t>
                      </a:r>
                    </a:p>
                    <a:p>
                      <a:pPr marL="92075" indent="0" algn="ctr" fontAlgn="t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dt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07.01.2019 </a:t>
                      </a:r>
                    </a:p>
                    <a:p>
                      <a:pPr marL="92075" indent="0" algn="ctr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Rs. 143,73,39,803.42 </a:t>
                      </a:r>
                    </a:p>
                    <a:p>
                      <a:pPr marL="92075" indent="0" algn="ctr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 Month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92075" indent="0" algn="ctr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Agreement No: 2/2018-19 </a:t>
                      </a:r>
                    </a:p>
                    <a:p>
                      <a:pPr marL="92075" indent="0" algn="ctr" fontAlgn="t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dt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07.01.2019 </a:t>
                      </a:r>
                    </a:p>
                    <a:p>
                      <a:pPr marL="92075" indent="0" algn="ctr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Rs. 163,41,34,304.10 </a:t>
                      </a:r>
                    </a:p>
                    <a:p>
                      <a:pPr marL="92075" indent="0" algn="ctr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 Month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2075" indent="0" algn="ctr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Agreement No: 3/2018-19 </a:t>
                      </a:r>
                    </a:p>
                    <a:p>
                      <a:pPr marL="92075" indent="0" algn="ctr" fontAlgn="t"/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dt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07.01.2019 </a:t>
                      </a:r>
                    </a:p>
                    <a:p>
                      <a:pPr marL="92075" indent="0" algn="ctr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Rs. 69,71,00,000.00</a:t>
                      </a:r>
                    </a:p>
                    <a:p>
                      <a:pPr marL="92075" indent="0" algn="ctr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 Month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9057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Date of Commencement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2075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07.01.2019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92075" indent="0" algn="ctr" fontAlgn="t"/>
                      <a:r>
                        <a:rPr lang="en-US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07.01.2019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2075" indent="0" algn="ctr" fontAlgn="t"/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07.01.2019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6508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</a:t>
                      </a:r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the  Contractor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2075" indent="0" algn="ctr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M/s SUBAYA CONSTRUCTION COMPANY LTD CHENNAI.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92075" indent="0" algn="l" fontAlgn="t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M/s SUBAYA CONSTRUCTION COMPANY LTD CHENNAI.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2075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M/s P&amp;C PROJECT PVT LTD CHENNAI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6883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Target date for completion 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2075" indent="0" algn="ctr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31.12.2021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31.12.2021</a:t>
                      </a:r>
                      <a:endParaRPr lang="en-US" sz="9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31.12.2020</a:t>
                      </a:r>
                      <a:endParaRPr lang="en-US" sz="9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83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Expected</a:t>
                      </a:r>
                      <a:r>
                        <a:rPr lang="en-IN" sz="9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date for completion </a:t>
                      </a:r>
                      <a:endParaRPr lang="en-IN" sz="9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2075" indent="0" algn="ctr" defTabSz="914400" rtl="0" eaLnBrk="1" fontAlgn="t" latinLnBrk="0" hangingPunct="1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31.12.2021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31.12.2021</a:t>
                      </a:r>
                      <a:endParaRPr lang="en-US" sz="9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31.12.2020</a:t>
                      </a:r>
                      <a:endParaRPr lang="en-US" sz="9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4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Description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Grant  </a:t>
                      </a:r>
                      <a:r>
                        <a:rPr lang="en-IN" sz="900" b="1" i="0" u="none" strike="noStrike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GOI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Cr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GOTN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(Cr)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Own</a:t>
                      </a:r>
                      <a:r>
                        <a:rPr lang="en-IN" sz="9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fund (</a:t>
                      </a:r>
                      <a:r>
                        <a:rPr lang="en-IN" sz="900" b="1" i="0" u="none" strike="noStrike" baseline="0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ULB</a:t>
                      </a:r>
                      <a:r>
                        <a:rPr lang="en-IN" sz="9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</a:t>
                      </a:r>
                      <a:endParaRPr lang="en-IN" sz="9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ADB/TUFIDCO/  TNUIFSL loan/grant Cr.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</a:tr>
              <a:tr h="168835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Fund Tie up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171.84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68.74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10.31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92.80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343.69 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</a:tr>
              <a:tr h="168835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Funds Received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35.00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IN" sz="9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--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7.50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42.50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</a:tr>
              <a:tr h="168835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Balance to be received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205.58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IN" sz="9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10.31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85.30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301.19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/>
                </a:tc>
              </a:tr>
              <a:tr h="168835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Budget 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2018-19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="0" i="0" u="none" strike="noStrike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Expenditure incurred up 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  31.03.2019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Expenditure during 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2019-20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3286.25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900" b="0" i="0" u="none" strike="noStrike" baseline="0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Lakhs</a:t>
                      </a: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8835">
                <a:tc>
                  <a:txBody>
                    <a:bodyPr/>
                    <a:lstStyle/>
                    <a:p>
                      <a:pPr algn="ctr" fontAlgn="t"/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Cumulative Expenditure as on 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3286.25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900" b="0" i="0" u="none" strike="noStrike" baseline="0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lakhs</a:t>
                      </a: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6508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Overall Physical Progress </a:t>
                      </a: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(as</a:t>
                      </a:r>
                      <a:r>
                        <a:rPr lang="en-IN" sz="900" b="0" i="0" u="none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on </a:t>
                      </a:r>
                      <a:r>
                        <a:rPr lang="en-IN" sz="900" b="0" i="0" u="none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.2020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baseline="0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Upto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19.03.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2020</a:t>
                      </a:r>
                      <a:endParaRPr lang="en-IN" sz="900" b="0" i="0" u="none" strike="noStrike" baseline="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rtl="0" fontAlgn="ctr"/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25.31%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During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Month(April) </a:t>
                      </a:r>
                      <a:endParaRPr lang="en-IN" sz="900" b="0" i="0" u="none" strike="noStrike" baseline="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Upto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rtl="0" fontAlgn="ctr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25.31%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="0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6508">
                <a:tc>
                  <a:txBody>
                    <a:bodyPr/>
                    <a:lstStyle/>
                    <a:p>
                      <a:pPr algn="ctr" fontAlgn="t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Overall Financial Progress </a:t>
                      </a:r>
                      <a:r>
                        <a:rPr lang="en-IN" sz="900" b="0" i="0" u="none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(as</a:t>
                      </a:r>
                      <a:r>
                        <a:rPr lang="en-IN" sz="900" b="0" i="0" u="none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on </a:t>
                      </a:r>
                      <a:r>
                        <a:rPr lang="en-IN" sz="900" b="0" i="0" u="none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900" b="0" i="0" u="none" strike="noStrike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baseline="0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Upto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31.01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.2020</a:t>
                      </a:r>
                      <a:endParaRPr lang="en-IN" sz="900" b="0" i="0" u="none" strike="noStrike" baseline="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rtl="0" fontAlgn="ctr"/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8.74%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During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Month(March)</a:t>
                      </a:r>
                      <a:endParaRPr lang="en-IN" sz="900" b="0" i="0" u="none" strike="noStrike" baseline="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rtl="0" fontAlgn="ctr"/>
                      <a:r>
                        <a:rPr lang="en-IN" sz="9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2.1%</a:t>
                      </a:r>
                      <a:endParaRPr lang="en-IN" sz="900" b="0" i="0" u="none" strike="noStrike" baseline="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Upto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rtl="0" fontAlgn="ctr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10.84%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="0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838200"/>
          <a:ext cx="8610599" cy="4577070"/>
        </p:xfrm>
        <a:graphic>
          <a:graphicData uri="http://schemas.openxmlformats.org/drawingml/2006/table">
            <a:tbl>
              <a:tblPr/>
              <a:tblGrid>
                <a:gridCol w="682829"/>
                <a:gridCol w="2845135"/>
                <a:gridCol w="1120236"/>
                <a:gridCol w="1269670"/>
                <a:gridCol w="1365666"/>
                <a:gridCol w="1327063"/>
              </a:tblGrid>
              <a:tr h="3809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Sl.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Name of Component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Quantity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Completed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Balance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Date of completion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Physical Progress  - </a:t>
                      </a:r>
                      <a:r>
                        <a:rPr lang="en-US" sz="11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Package 1</a:t>
                      </a:r>
                    </a:p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Collection system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 is under Progress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Supply / laid  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Supply  /     laid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Sewer lines  ( 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281.164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31.03.2022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18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UPVC Pipe (200mm)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216.666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100.00/ 31.840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116.666 /  184.826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18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CI Pipe (350 to 700mm)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17.965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13.113 / 0.100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4.582 /  17.865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18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DWC Pipe (200 to 300mm)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46.533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46.533 / 1.080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0.00 /  45.453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Total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281.164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159.646/33.020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121.518/248.144</a:t>
                      </a:r>
                    </a:p>
                    <a:p>
                      <a:pPr algn="ctr"/>
                      <a:endParaRPr lang="en-US" sz="11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Manholes  (Nos.)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11494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31.03.2022</a:t>
                      </a:r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0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Brick work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8373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1943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6430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0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RCC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3121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3121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Total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11494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1943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9551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HSC  (Nos.) (28200 </a:t>
                      </a:r>
                      <a:r>
                        <a:rPr kumimoji="0" lang="en-IN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– 169.200)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28200 Nos.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338.400 km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220 Nos.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120.000 / 1.320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27980 </a:t>
                      </a:r>
                      <a:r>
                        <a:rPr kumimoji="0" lang="en-I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Nos</a:t>
                      </a:r>
                      <a:endParaRPr kumimoji="0" lang="en-I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218.40km/337.080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31.03.2022</a:t>
                      </a:r>
                      <a:endParaRPr lang="en-US" sz="1900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Pumping Main 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6.965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1.320 / 0.00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cs typeface="Tahoma" pitchFamily="34" charset="0"/>
                        </a:rPr>
                        <a:t>5.645 / 0.00</a:t>
                      </a:r>
                      <a:endParaRPr lang="en-US" sz="11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31.03.2022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2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Road Restoration (Km)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288.129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0.780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287.349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31.03.2022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20" name="TextBox 8"/>
          <p:cNvSpPr txBox="1">
            <a:spLocks noChangeArrowheads="1"/>
          </p:cNvSpPr>
          <p:nvPr/>
        </p:nvSpPr>
        <p:spPr bwMode="auto">
          <a:xfrm>
            <a:off x="152400" y="76200"/>
            <a:ext cx="8686800" cy="36988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UGSS  to Vellore City Corporation Phase – III </a:t>
            </a:r>
            <a:endParaRPr lang="en-I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457200"/>
          <a:ext cx="8305799" cy="5288375"/>
        </p:xfrm>
        <a:graphic>
          <a:graphicData uri="http://schemas.openxmlformats.org/drawingml/2006/table">
            <a:tbl>
              <a:tblPr/>
              <a:tblGrid>
                <a:gridCol w="495272"/>
                <a:gridCol w="1055145"/>
                <a:gridCol w="639293"/>
                <a:gridCol w="855752"/>
                <a:gridCol w="719836"/>
                <a:gridCol w="857238"/>
                <a:gridCol w="582432"/>
                <a:gridCol w="903382"/>
                <a:gridCol w="762810"/>
                <a:gridCol w="659431"/>
                <a:gridCol w="775208"/>
              </a:tblGrid>
              <a:tr h="27439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Sl.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Name of Component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Quantity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Completed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Balance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Date of completion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Action Plan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5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Target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Achievement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Target</a:t>
                      </a:r>
                    </a:p>
                  </a:txBody>
                  <a:tcPr marL="0" marR="0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Target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Target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II</a:t>
                      </a:r>
                      <a:endParaRPr lang="en-IN" sz="1100" b="1" i="0" u="none" strike="noStrike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Lift </a:t>
                      </a:r>
                      <a:r>
                        <a:rPr lang="en-IN" sz="1100" b="1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station – 5 </a:t>
                      </a:r>
                      <a:r>
                        <a:rPr lang="en-IN" sz="1100" b="1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endParaRPr lang="en-IN" sz="1100" b="1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N" sz="1100" b="1" i="0" u="none" strike="noStrike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No. Earth</a:t>
                      </a:r>
                      <a:r>
                        <a:rPr lang="en-US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work under progress</a:t>
                      </a:r>
                      <a:endParaRPr lang="en-US" sz="11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9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err="1"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set (</a:t>
                      </a:r>
                      <a:r>
                        <a:rPr lang="en-IN" sz="11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Tahoma" pitchFamily="34" charset="0"/>
                          <a:cs typeface="Tahoma" pitchFamily="34" charset="0"/>
                        </a:rPr>
                        <a:t>ii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Pumping main (Km)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0.755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0.755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Tahoma" pitchFamily="34" charset="0"/>
                          <a:cs typeface="Tahoma" pitchFamily="34" charset="0"/>
                        </a:rPr>
                        <a:t>iii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room (</a:t>
                      </a:r>
                      <a:r>
                        <a:rPr lang="en-IN" sz="11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latin typeface="Tahoma" pitchFamily="34" charset="0"/>
                          <a:cs typeface="Tahoma" pitchFamily="34" charset="0"/>
                        </a:rPr>
                        <a:t>iv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Status</a:t>
                      </a:r>
                      <a:r>
                        <a:rPr lang="en-IN" sz="11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Power supply (LT/HT Fourth wire /SFM (</a:t>
                      </a:r>
                      <a:r>
                        <a:rPr lang="en-IN" sz="11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87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III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="1" i="0" u="none" strike="noStrike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Pumping  Station – 3 </a:t>
                      </a:r>
                      <a:r>
                        <a:rPr lang="en-IN" sz="1100" b="1" i="0" u="none" strike="noStrike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endParaRPr lang="en-IN" sz="1100" b="1" i="0" u="none" strike="noStrike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Leveling work under progress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err="1"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set (</a:t>
                      </a:r>
                      <a:r>
                        <a:rPr lang="en-IN" sz="11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ii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Pumping main (Km)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6.210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6.210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iii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room (</a:t>
                      </a:r>
                      <a:r>
                        <a:rPr lang="en-IN" sz="11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iv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Status</a:t>
                      </a:r>
                      <a:r>
                        <a:rPr lang="en-IN" sz="11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Power supply (LT/HT Fourth wire /SFM (</a:t>
                      </a:r>
                      <a:r>
                        <a:rPr lang="en-IN" sz="1100" b="0" i="0" u="none" strike="noStrike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Nos</a:t>
                      </a:r>
                      <a:r>
                        <a:rPr lang="en-IN" sz="1100" b="0" i="0" u="none" strike="noStrik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IN" sz="11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100" b="0" i="0" u="none" strike="noStrike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ahoma" pitchFamily="34" charset="0"/>
                          <a:ea typeface="Verdana" pitchFamily="34" charset="0"/>
                          <a:cs typeface="Tahoma" pitchFamily="34" charset="0"/>
                        </a:rPr>
                        <a:t>--</a:t>
                      </a:r>
                      <a:endParaRPr lang="en-US" sz="1100" dirty="0">
                        <a:latin typeface="Tahoma" pitchFamily="34" charset="0"/>
                        <a:ea typeface="Verdana" pitchFamily="34" charset="0"/>
                        <a:cs typeface="Tahoma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685800"/>
          <a:ext cx="8763000" cy="5801361"/>
        </p:xfrm>
        <a:graphic>
          <a:graphicData uri="http://schemas.openxmlformats.org/drawingml/2006/table">
            <a:tbl>
              <a:tblPr/>
              <a:tblGrid>
                <a:gridCol w="293467"/>
                <a:gridCol w="860864"/>
                <a:gridCol w="537196"/>
                <a:gridCol w="460453"/>
                <a:gridCol w="537196"/>
                <a:gridCol w="587424"/>
                <a:gridCol w="1143000"/>
                <a:gridCol w="762000"/>
                <a:gridCol w="1805139"/>
                <a:gridCol w="755435"/>
                <a:gridCol w="1020826"/>
              </a:tblGrid>
              <a:tr h="411448">
                <a:tc gridSpan="1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Phase-III UGSS SCHEME TO VELLORE MUNICIPAL CORPORATION IN VELLORE DISTRICT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7268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4324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Sl. No.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the Agency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Nos.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Obtained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Balance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Permitting Authority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Details of </a:t>
                      </a:r>
                      <a:b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Permission</a:t>
                      </a:r>
                      <a:b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requested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Date of application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Present Stage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Probable date of obtaining permission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Remarks (Chronological events to be specified)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563976"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NHAI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Crossings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8450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NHAI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Along the Road 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5608">
                <a:tc rowSpan="3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NATIONAL HIGHWAYS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Crossings 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ADE Vellore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Virupachapuram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11.04.2019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ADE Vellore in between this site 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Approved Awaited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-do-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4503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NATIONAL HIGHWAYS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Along the Road 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6.367 km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6.367  km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ADE Vellore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 38 for 3.540 km in between </a:t>
                      </a: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Virupachipuram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and </a:t>
                      </a: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Edayanchattu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 75 2.827 km in between </a:t>
                      </a: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cChitoor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busstand</a:t>
                      </a: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and </a:t>
                      </a:r>
                      <a:r>
                        <a:rPr kumimoji="0" lang="en-IN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Viruthampattu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11.04.2019 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11.04.2019          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9017"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31.08.2020</a:t>
                      </a: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79400"/>
          <a:ext cx="8229600" cy="5778504"/>
        </p:xfrm>
        <a:graphic>
          <a:graphicData uri="http://schemas.openxmlformats.org/drawingml/2006/table">
            <a:tbl>
              <a:tblPr/>
              <a:tblGrid>
                <a:gridCol w="209226"/>
                <a:gridCol w="933774"/>
                <a:gridCol w="381000"/>
                <a:gridCol w="80074"/>
                <a:gridCol w="453326"/>
                <a:gridCol w="914400"/>
                <a:gridCol w="1417318"/>
                <a:gridCol w="647965"/>
                <a:gridCol w="1820917"/>
                <a:gridCol w="685800"/>
                <a:gridCol w="685800"/>
              </a:tblGrid>
              <a:tr h="530737">
                <a:tc gridSpan="1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Phase-III </a:t>
                      </a: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UGSS SCHEME TO VELLORE MUNICIPAL CORPORATION IN VELLORE DISTRICT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58649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231137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STATE HIGHWAYS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Along the Road 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Crossings</a:t>
                      </a: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7.850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Km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25Nos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7.850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km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25Nos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ADE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Katpadi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Vellore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1.S.H .No.59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inbetween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Chittoor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Busstand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to VIT =2.68km .SH No.207 in between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2.Vellore to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Ariyur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Golden Temple </a:t>
                      </a:r>
                      <a:r>
                        <a:rPr kumimoji="0" lang="en-I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= 5.12km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Chitoor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Bus Stand to VIT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Thorapadi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to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Ariyur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Golden Temple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11.04.2019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Permission awaited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31.07.2020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59033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4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CLA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159033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PWD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12245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HR &amp; CE DEPARTMENT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159033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FOREST DEPT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59033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REVENUE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4389"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RAILWAYS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Divisional Manager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Chennai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2Nos at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Chainage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127/19 and 127/17 Near VIT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11.04.2019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      Permission awaited</a:t>
                      </a:r>
                    </a:p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31.08.2020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102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Divisional Manager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Trichy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)At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Chainage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in between 148/25</a:t>
                      </a:r>
                    </a:p>
                    <a:p>
                      <a:pPr marL="0" marR="0" lvl="0" indent="0" algn="just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128/23 Near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Thorapadi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(ii)At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Chainage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155/3 and 155/4 in between near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vanjur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1No</a:t>
                      </a:r>
                    </a:p>
                    <a:p>
                      <a:pPr marL="0" marR="0" lvl="0" indent="0" algn="just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52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TNEB</a:t>
                      </a: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–LT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55368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ASI 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0.751 km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0.751 km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Superdenting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Aerologist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St.George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fort house chennai-18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Vasanthapuram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near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vellore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fort 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16.05.2019</a:t>
                      </a:r>
                    </a:p>
                  </a:txBody>
                  <a:tcPr marL="5048" marR="5048" marT="504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Jointly inspected on 04.06.2019 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Permission awaited</a:t>
                      </a:r>
                    </a:p>
                  </a:txBody>
                  <a:tcPr marL="5048" marR="5048" marT="5048" marB="0" anchor="ctr" horzOverflow="overflow"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31.08.2020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684213"/>
          <a:ext cx="8762999" cy="5766090"/>
        </p:xfrm>
        <a:graphic>
          <a:graphicData uri="http://schemas.openxmlformats.org/drawingml/2006/table">
            <a:tbl>
              <a:tblPr/>
              <a:tblGrid>
                <a:gridCol w="350639"/>
                <a:gridCol w="1554361"/>
                <a:gridCol w="907215"/>
                <a:gridCol w="1150185"/>
                <a:gridCol w="816516"/>
                <a:gridCol w="665209"/>
                <a:gridCol w="731086"/>
                <a:gridCol w="1023520"/>
                <a:gridCol w="655981"/>
                <a:gridCol w="908287"/>
              </a:tblGrid>
              <a:tr h="489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Sl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 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Name of the work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Physical Progress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Financial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Progress in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lakh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Scheduled date of completion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Qty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(KM)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Progress          up to                        </a:t>
                      </a:r>
                      <a:r>
                        <a:rPr lang="en-IN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(KM)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Balance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(KM)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Cost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Lakhs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Expenditure up to  </a:t>
                      </a:r>
                      <a:r>
                        <a:rPr lang="en-IN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Lakhs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6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Collection system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work is under Progress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Sewer lines(km)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209.401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69.50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139.91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25.31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37685.74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3283.25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10.84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31.12.2021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Manholes (Nos.)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8649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4100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4549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House Service Connection (Nos.)</a:t>
                      </a: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43270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4428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38842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Pumping station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No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PCC work completed. And fabrication work in progress 1No.PCC work in progress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Nos. Earth Work under Progress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Lifting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station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No.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Earth Work under Progress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Pumping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Main(km)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14.430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0.245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14.185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Road Restoration(Km)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223.831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9.79km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214.041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Pipe caring Bridge (650m)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No.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Nil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No.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4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Sewage Treatment Plant –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50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mld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(DBOT Method)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No.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PCC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completed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Fabrication work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in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progress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No.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5" name="TextBox 8"/>
          <p:cNvSpPr txBox="1">
            <a:spLocks noChangeArrowheads="1"/>
          </p:cNvSpPr>
          <p:nvPr/>
        </p:nvSpPr>
        <p:spPr bwMode="auto">
          <a:xfrm>
            <a:off x="152400" y="76200"/>
            <a:ext cx="8686800" cy="36988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</a:t>
            </a:r>
            <a:r>
              <a:rPr lang="en-US" sz="1600" b="1"/>
              <a:t>AMRUT 2016-17 </a:t>
            </a:r>
            <a:r>
              <a:rPr lang="en-IN" sz="16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UGSS TO Vellore City Municipal Corporation - Phase-II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  -  Abstract</a:t>
            </a:r>
            <a:endParaRPr lang="en-IN" sz="16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685800"/>
          <a:ext cx="8762999" cy="5407390"/>
        </p:xfrm>
        <a:graphic>
          <a:graphicData uri="http://schemas.openxmlformats.org/drawingml/2006/table">
            <a:tbl>
              <a:tblPr/>
              <a:tblGrid>
                <a:gridCol w="350639"/>
                <a:gridCol w="1554361"/>
                <a:gridCol w="907215"/>
                <a:gridCol w="1150185"/>
                <a:gridCol w="816516"/>
                <a:gridCol w="665209"/>
                <a:gridCol w="731086"/>
                <a:gridCol w="1023520"/>
                <a:gridCol w="655981"/>
                <a:gridCol w="908287"/>
              </a:tblGrid>
              <a:tr h="489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Sl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the work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Physical Progress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Financial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Progress in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lakh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Scheduled date of completion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Qty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(KM)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Progress          up to                        </a:t>
                      </a:r>
                      <a:r>
                        <a:rPr lang="en-IN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(KM)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Balance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(KM)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Cost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Expenditure up to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Lakhs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Collection system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work is under Progress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Sewer lines(km)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116.282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43.70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75.411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29.83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14373.40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1916.50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31.12.2021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Manholes (Nos.)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House Service Connection (Nos.)</a:t>
                      </a: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21202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18377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Pumping station(Nos.)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PCC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completed. And fabrication work in progress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1 No. PCC work in progress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Nos. Earth Work under Progress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Lifting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station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(Nos.)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No.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Earth Work under Progress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set(Nos.)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Main(km)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8.145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0.245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Road Restoration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(Km)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124.427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122.381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13" name="TextBox 8"/>
          <p:cNvSpPr txBox="1">
            <a:spLocks noChangeArrowheads="1"/>
          </p:cNvSpPr>
          <p:nvPr/>
        </p:nvSpPr>
        <p:spPr bwMode="auto">
          <a:xfrm>
            <a:off x="152400" y="76200"/>
            <a:ext cx="8686800" cy="3079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AMRUT 2016-17 </a:t>
            </a:r>
            <a:r>
              <a:rPr lang="en-IN" sz="14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UGSS TO Vellore City Municipal Corporation - Phase-II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 –Package-1 -  Abstract</a:t>
            </a:r>
            <a:endParaRPr lang="en-IN" sz="14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685800"/>
          <a:ext cx="8762999" cy="4717114"/>
        </p:xfrm>
        <a:graphic>
          <a:graphicData uri="http://schemas.openxmlformats.org/drawingml/2006/table">
            <a:tbl>
              <a:tblPr/>
              <a:tblGrid>
                <a:gridCol w="350639"/>
                <a:gridCol w="1554361"/>
                <a:gridCol w="907215"/>
                <a:gridCol w="1150185"/>
                <a:gridCol w="816516"/>
                <a:gridCol w="665209"/>
                <a:gridCol w="731086"/>
                <a:gridCol w="1023520"/>
                <a:gridCol w="655981"/>
                <a:gridCol w="908287"/>
              </a:tblGrid>
              <a:tr h="489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Sl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the work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Physical Progress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Financial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Progress in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lakh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Scheduled date of completion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Qty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 (KM)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Progress          up to                      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(KM)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Balance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(KM)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Cost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Expenditure up to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Lakhs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Collection system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 is under Progress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Sewer lines(km)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93.119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25.80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69.399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19.59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16341.34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1366.82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31.12.2021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Manholes (Nos.)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House Service Connection (Nos.)</a:t>
                      </a: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22068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Pumping station(Nos.)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No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Earth work in progress.</a:t>
                      </a: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Lifting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station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(Nos.)</a:t>
                      </a: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Earth work in progress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 set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(Nos.)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Pumping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Main(km)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6.285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6.285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Pipe caring Bridge (650m)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No.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No.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1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Road Restoration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(Km)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99.404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94.904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43" name="TextBox 8"/>
          <p:cNvSpPr txBox="1">
            <a:spLocks noChangeArrowheads="1"/>
          </p:cNvSpPr>
          <p:nvPr/>
        </p:nvSpPr>
        <p:spPr bwMode="auto">
          <a:xfrm>
            <a:off x="152400" y="76200"/>
            <a:ext cx="8686800" cy="3079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AMRUT 2016-17 </a:t>
            </a:r>
            <a:r>
              <a:rPr lang="en-IN" sz="14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UGSS TO Vellore City Municipal Corporation - Phase-II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 –Package-2 -  Abstract</a:t>
            </a:r>
            <a:endParaRPr lang="en-IN" sz="14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838200"/>
          <a:ext cx="7564390" cy="5192952"/>
        </p:xfrm>
        <a:graphic>
          <a:graphicData uri="http://schemas.openxmlformats.org/drawingml/2006/table">
            <a:tbl>
              <a:tblPr/>
              <a:tblGrid>
                <a:gridCol w="327542"/>
                <a:gridCol w="1729858"/>
                <a:gridCol w="569575"/>
                <a:gridCol w="1074423"/>
                <a:gridCol w="762732"/>
                <a:gridCol w="682929"/>
                <a:gridCol w="956101"/>
                <a:gridCol w="612772"/>
                <a:gridCol w="848458"/>
              </a:tblGrid>
              <a:tr h="4970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Sl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the work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Physical Progress of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work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Financial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Progress in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lakh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Scheduled date of completion</a:t>
                      </a: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2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Item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Progress          up to                       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08.05.2020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Balance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Item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Cost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Lakhs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Expenditure up to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</a:t>
                      </a:r>
                      <a:r>
                        <a:rPr lang="en-IN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.05.2020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Lakhs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3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Construction Of STP</a:t>
                      </a: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2%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98%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21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Capacity     : 50MLD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44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Technology : SBR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Inlet Chamber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6971.00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31.12.2020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Screen 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Chamber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Arial"/>
                          <a:ea typeface="Times New Roman"/>
                          <a:cs typeface="Times New Roman"/>
                        </a:rPr>
                        <a:t>Detritor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Parshall</a:t>
                      </a: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 flume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SBR Tank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PCC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completed.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Fabrication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 in progress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Air Blower Rooms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UV Channel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Treated effluent</a:t>
                      </a:r>
                      <a:r>
                        <a:rPr lang="en-US" sz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sump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Outlet pipe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2.4km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69" name="TextBox 8"/>
          <p:cNvSpPr txBox="1">
            <a:spLocks noChangeArrowheads="1"/>
          </p:cNvSpPr>
          <p:nvPr/>
        </p:nvSpPr>
        <p:spPr bwMode="auto">
          <a:xfrm>
            <a:off x="152400" y="76200"/>
            <a:ext cx="8686800" cy="3079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AMRUT 2016-17 </a:t>
            </a:r>
            <a:r>
              <a:rPr lang="en-IN" sz="14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UGSS TO Vellore City Municipal Corporation - Phase-II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 –Package-3 -  Abstract</a:t>
            </a:r>
            <a:endParaRPr lang="en-IN" sz="14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838200"/>
          <a:ext cx="7564390" cy="4415995"/>
        </p:xfrm>
        <a:graphic>
          <a:graphicData uri="http://schemas.openxmlformats.org/drawingml/2006/table">
            <a:tbl>
              <a:tblPr/>
              <a:tblGrid>
                <a:gridCol w="327542"/>
                <a:gridCol w="1729858"/>
                <a:gridCol w="569575"/>
                <a:gridCol w="1074423"/>
                <a:gridCol w="762732"/>
                <a:gridCol w="682929"/>
                <a:gridCol w="956101"/>
                <a:gridCol w="612772"/>
                <a:gridCol w="848458"/>
              </a:tblGrid>
              <a:tr h="2303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Construction Of STP</a:t>
                      </a: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Sludge </a:t>
                      </a: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sump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31.12.2020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Filter press</a:t>
                      </a:r>
                      <a:r>
                        <a:rPr lang="en-US" sz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building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Filter press</a:t>
                      </a:r>
                      <a:r>
                        <a:rPr lang="en-US" sz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feed pump house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6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Screw Pump /  Blower House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PLcc, DG, Main Pannel &amp; Transformar Room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Road Works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Strom Water Drains 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Path ways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Administration &amp; Lab Buildings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Landscaping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Security Cabin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Staff Quarters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Compound wall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25" marR="6825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98" name="TextBox 8"/>
          <p:cNvSpPr txBox="1">
            <a:spLocks noChangeArrowheads="1"/>
          </p:cNvSpPr>
          <p:nvPr/>
        </p:nvSpPr>
        <p:spPr bwMode="auto">
          <a:xfrm>
            <a:off x="152400" y="76200"/>
            <a:ext cx="8686800" cy="3079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AMRUT 2016-17 </a:t>
            </a:r>
            <a:r>
              <a:rPr lang="en-IN" sz="14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UGSS TO Vellore City Municipal Corporation - Phase-II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 –Package-3 -  Abstract</a:t>
            </a:r>
            <a:endParaRPr lang="en-IN" sz="14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279400"/>
          <a:ext cx="8763000" cy="5439115"/>
        </p:xfrm>
        <a:graphic>
          <a:graphicData uri="http://schemas.openxmlformats.org/drawingml/2006/table">
            <a:tbl>
              <a:tblPr/>
              <a:tblGrid>
                <a:gridCol w="293467"/>
                <a:gridCol w="860864"/>
                <a:gridCol w="537196"/>
                <a:gridCol w="460453"/>
                <a:gridCol w="537196"/>
                <a:gridCol w="460453"/>
                <a:gridCol w="1041371"/>
                <a:gridCol w="533400"/>
                <a:gridCol w="2262339"/>
                <a:gridCol w="755435"/>
                <a:gridCol w="1020826"/>
              </a:tblGrid>
              <a:tr h="571403">
                <a:tc gridSpan="1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PACKAGE – 3 UGSS SCHEME TO VELLORE MUNICIPAL CORPORATION IN VELLORE DISTRICT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7268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4324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Sl. No.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the Agency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Nos.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Obtained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Balance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Permitting Authority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Details of </a:t>
                      </a:r>
                      <a:b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Permission</a:t>
                      </a:r>
                      <a:b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requested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Date of application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Present Stage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Probable date of obtaining permission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Remarks (Chronological events to be specified)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800261">
                <a:tc rowSpan="3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NHAI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Crossings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436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NHAI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Along the Road 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951"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841715">
                <a:tc rowSpan="3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NATIONAL HIGHWAYS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Crossings 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254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NATIONAL HIGHWAYS 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Along the Road </a:t>
                      </a: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8600" marR="0" lvl="0" indent="-22860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3092"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marR="0" lvl="0" indent="-22860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79400"/>
          <a:ext cx="8229600" cy="4693856"/>
        </p:xfrm>
        <a:graphic>
          <a:graphicData uri="http://schemas.openxmlformats.org/drawingml/2006/table">
            <a:tbl>
              <a:tblPr/>
              <a:tblGrid>
                <a:gridCol w="209226"/>
                <a:gridCol w="836909"/>
                <a:gridCol w="278970"/>
                <a:gridCol w="278969"/>
                <a:gridCol w="278969"/>
                <a:gridCol w="631557"/>
                <a:gridCol w="1874518"/>
                <a:gridCol w="792482"/>
                <a:gridCol w="1676400"/>
                <a:gridCol w="609600"/>
                <a:gridCol w="762000"/>
              </a:tblGrid>
              <a:tr h="530737">
                <a:tc gridSpan="1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PACKAGE – 3 UGSS SCHEME TO VELLORE MUNICIPAL CORPORATION IN VELLORE DISTRICT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58649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Issues/Permissions from line Departments :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231137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STATE HIGHWAYS</a:t>
                      </a:r>
                    </a:p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Along the Road &amp; Crossings</a:t>
                      </a:r>
                      <a:endParaRPr kumimoji="0" lang="en-I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2.00 Km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2.00 Km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ADE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Katpadi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Vellore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SH 59 in between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Dhandapani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Kalyana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Mandabam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to VG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Rao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Nagar Junction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11.04.2019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Approved awaited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31.07.2020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59033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4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CLA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55368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PWD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 No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1No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EE Irrigation PWD Vellore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Pandian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Channel in VG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Rao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Nagar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30.04.2019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31.07.2020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416884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HR &amp; CE DEPARTMENT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279724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FOREST DEPT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59033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REVENUE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115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RAILWAYS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3786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28952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TNEB</a:t>
                      </a: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–LT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-</a:t>
                      </a:r>
                      <a:endParaRPr lang="en-US" sz="1900" dirty="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-</a:t>
                      </a:r>
                      <a:endParaRPr lang="en-US" sz="1900" dirty="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-</a:t>
                      </a:r>
                      <a:endParaRPr lang="en-US" sz="1900" dirty="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-</a:t>
                      </a:r>
                      <a:endParaRPr lang="en-US" sz="1900" dirty="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-</a:t>
                      </a:r>
                      <a:endParaRPr lang="en-US" sz="1900" dirty="0"/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-</a:t>
                      </a:r>
                      <a:endParaRPr lang="en-US" sz="1900" dirty="0"/>
                    </a:p>
                  </a:txBody>
                  <a:tcPr marL="5048" marR="5048" marT="5048" marB="0"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-</a:t>
                      </a:r>
                      <a:endParaRPr lang="en-US" sz="1900" dirty="0"/>
                    </a:p>
                  </a:txBody>
                  <a:tcPr marL="5048" marR="5048" marT="5048" marB="0" anchor="ctr" horzOverflow="overflow"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24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5048" marR="5048" marT="5048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TNPCB</a:t>
                      </a:r>
                    </a:p>
                  </a:txBody>
                  <a:tcPr marR="5404" marT="5404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1No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---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1No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DEE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Katpadi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Vellore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Construction of STP of Capacity 50MLD at </a:t>
                      </a:r>
                      <a:r>
                        <a:rPr kumimoji="0" lang="en-IN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Viruthampattu</a:t>
                      </a: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10.05.2019 Resubmitted on11.06.2019 </a:t>
                      </a:r>
                      <a:r>
                        <a:rPr kumimoji="0" lang="en-IN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after awaiting </a:t>
                      </a: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his remarks</a:t>
                      </a:r>
                    </a:p>
                  </a:txBody>
                  <a:tcPr marL="5048" marR="5048" marT="5048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048" marR="5048" marT="5048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13414</TotalTime>
  <Words>3839</Words>
  <Application>Microsoft Office PowerPoint</Application>
  <PresentationFormat>On-screen Show (4:3)</PresentationFormat>
  <Paragraphs>1631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Tahoma</vt:lpstr>
      <vt:lpstr>Times New Roman</vt:lpstr>
      <vt:lpstr>Verdana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engg</cp:lastModifiedBy>
  <cp:revision>1196</cp:revision>
  <dcterms:created xsi:type="dcterms:W3CDTF">2016-09-27T07:45:58Z</dcterms:created>
  <dcterms:modified xsi:type="dcterms:W3CDTF">2020-05-08T13:33:58Z</dcterms:modified>
</cp:coreProperties>
</file>